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73" r:id="rId5"/>
    <p:sldId id="274" r:id="rId6"/>
    <p:sldId id="263" r:id="rId7"/>
    <p:sldId id="260" r:id="rId8"/>
    <p:sldId id="259" r:id="rId9"/>
    <p:sldId id="258" r:id="rId10"/>
    <p:sldId id="265" r:id="rId11"/>
    <p:sldId id="275" r:id="rId12"/>
    <p:sldId id="261" r:id="rId13"/>
    <p:sldId id="266" r:id="rId14"/>
    <p:sldId id="267" r:id="rId15"/>
    <p:sldId id="268" r:id="rId16"/>
    <p:sldId id="270" r:id="rId17"/>
    <p:sldId id="271" r:id="rId18"/>
    <p:sldId id="272" r:id="rId19"/>
    <p:sldId id="269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814A98-ACC4-EA4D-B369-92F1C4C0F855}">
          <p14:sldIdLst>
            <p14:sldId id="256"/>
            <p14:sldId id="257"/>
            <p14:sldId id="264"/>
            <p14:sldId id="273"/>
            <p14:sldId id="274"/>
            <p14:sldId id="263"/>
            <p14:sldId id="260"/>
            <p14:sldId id="259"/>
            <p14:sldId id="258"/>
            <p14:sldId id="265"/>
            <p14:sldId id="275"/>
            <p14:sldId id="261"/>
            <p14:sldId id="266"/>
            <p14:sldId id="267"/>
            <p14:sldId id="268"/>
            <p14:sldId id="270"/>
            <p14:sldId id="271"/>
            <p14:sldId id="272"/>
            <p14:sldId id="269"/>
            <p14:sldId id="277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43"/>
    <p:restoredTop sz="96327"/>
  </p:normalViewPr>
  <p:slideViewPr>
    <p:cSldViewPr snapToGrid="0">
      <p:cViewPr varScale="1">
        <p:scale>
          <a:sx n="122" d="100"/>
          <a:sy n="122" d="100"/>
        </p:scale>
        <p:origin x="21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1948-2265-EE47-88A7-209B9D92C262}" type="datetimeFigureOut">
              <a:rPr lang="en-US" smtClean="0"/>
              <a:t>9/10/23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EECEB-5BA7-3940-9048-6524E8023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2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3BEF-7F00-9CFA-8E73-8FC775E0B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4947F9-7161-5FFB-6450-B3FF793F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B3165-ED3B-3847-C9CD-DAB38D35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C650F-C377-9A4A-BEFA-F587D2908963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5263-3C03-E14E-F5BF-2B3080248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72644-6028-BC04-574D-C26FC5CD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7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64F6-0FDE-503D-B95B-F1CFADBA4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ECFE3-42A4-AAD6-9B68-B417450E0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9C66-9D24-35AA-E897-B3D1578B7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3FCDC-E677-6A42-8B6E-DED5D7A73195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35EDC-F614-F320-E66C-7668C587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4EBD-7F2E-C20C-1C6C-44EBB2D2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5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C32BA-3DCD-FDFC-A73F-4BC660737D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EA354-06DB-B3E0-F9EC-BFF4CA85E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7EB59-AA68-7AEC-AE58-D017883C9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22370-4305-BB47-AE68-24ED4998F6D3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1287F-1E3D-C710-60F4-F5D5B23B4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8C14-19E5-37A1-09CA-0DC6BB6AC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3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63A40-524C-E91F-7873-0DCBAB391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1E18-E480-BF19-10CD-DA504B220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4E695-7C0C-2BE4-B635-A4E13428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B3528-7DDC-ED45-9E46-8F08575CBC89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3926-ED3C-D7B7-4A0C-6E24DF093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3A485-5267-1289-4A29-8B0DCEBD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2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B15F-CB89-C19A-4FD9-BBF615A1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B9DF-004E-865F-9794-8E25DDDE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05B82-20C3-67CE-69DA-F8E131607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2605-E2E0-0745-9C2B-77F10632BF9C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85F63-1F1E-5075-38CD-CF80047C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41DD9-08C9-13FB-4BF3-2170953F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0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E72EC-F000-9FA6-44C0-B7F83DE8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A2E8-F4CF-3B98-2BF0-A4F531853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47BA8-30C1-6F1D-6EF0-6BE720AA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1055D-7C0A-3B67-B183-4D9DD5B7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D45B-EE35-C04D-A376-6AF39009346C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16DBC9-E64F-C9CA-B95D-698F025D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7165C-320E-6936-B081-7C656D9A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2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37F2-51D9-722D-007D-0FFBC977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77AA7-C84B-8378-4BA2-58654D409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905BF-4260-7EBB-F58B-900037311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B489D4-C47B-64A9-DE6B-8A1EB6074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7F126-3002-B5C5-B5A1-F3CB10749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10E36-142B-F69B-9FFE-E75F8D81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57626-A9D4-9342-9229-39F156B1D011}" type="datetime1">
              <a:rPr lang="en-US" smtClean="0"/>
              <a:t>9/10/23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1A9B7-A1EE-48FF-F2E2-0B5B4F658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D10ED-3A7E-D1D3-0024-B943B180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11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6D0E-403B-2A57-655C-0D15930A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D188B3-A042-FE9A-43A1-D4DB3D95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0093-B80C-1D49-81A9-20A5F3FC2F7B}" type="datetime1">
              <a:rPr lang="en-US" smtClean="0"/>
              <a:t>9/10/23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FFC9-2253-6329-CABD-F773C031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1ECE0-CDEF-13AB-298F-FE69A54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0104F3-E0F4-3BF4-E542-614DADD6F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529C8-6980-354E-8AA5-BE7D80CE4722}" type="datetime1">
              <a:rPr lang="en-US" smtClean="0"/>
              <a:t>9/10/23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17F5F-DB52-9FE1-4C8E-49B5FCF91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4DC66-1733-6EA1-1AE7-13E9F5CC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8C63-851D-9C46-74DE-D74299B3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58AE-3B28-C508-7A2F-75B1C2D79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AEA5C-6D45-0F4A-E823-226D47E1F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15A9F-8710-D600-0B9A-1100D9F6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A4305-74A7-8D4F-B1FE-74A574F2E79F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49F9-9DC3-1AAB-20F3-E5E12B976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59BBE-EE6C-AFB7-1F57-BCCAC51F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2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794F-4E68-CD38-13B7-C6392CCD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0B988C-D35C-B38A-7EBA-DBC58D0B1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C5241-E5D7-D216-B32D-0E9D0FB51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CB038-99BE-62A0-4FC2-97D364A99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B929A-ACA3-5B4C-A852-844D9D22BE3A}" type="datetime1">
              <a:rPr lang="en-US" smtClean="0"/>
              <a:t>9/10/23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1341B-6004-A65E-9B2A-31E18D75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92CAA-B820-83B1-1625-CB6A1DA2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F122E-C346-7B9D-1D19-084E5CEF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26523-1888-AAEE-26D9-8EF91D73D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753F-F696-C2C8-249C-2ED5FFF4F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7554-DF04-FE45-852D-345622A4ECB9}" type="datetime1">
              <a:rPr lang="en-US" smtClean="0"/>
              <a:t>9/10/23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571AA-307A-18E2-77EE-5C3586F67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1D3FF-71B8-6706-343A-4DBAC0DF8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B8CBA-41D6-4A43-B3FE-F68CD1A6F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66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imf.org/en/Publications/WP/Issues/2016/12/31/Global-Business-Cycles-Convergence-or-Decoupling-2187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ssrn.com/sol3/papers.cfm?abstract_id=298391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probml.github.io/pml-book/book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34282/relationship-between-svd-and-pca-how-to-use-svd-to-perform-pc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11CB-F134-98B5-B24E-EDEDD31821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Instrumented PCA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726A90-9707-0042-94E5-B0A2F26212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2C768-FB0A-8BC3-8418-145BAFADF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0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F897-6845-58AC-6622-C2F9E960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0" y="182282"/>
            <a:ext cx="11595846" cy="997510"/>
          </a:xfrm>
        </p:spPr>
        <p:txBody>
          <a:bodyPr>
            <a:normAutofit fontScale="90000"/>
          </a:bodyPr>
          <a:lstStyle/>
          <a:p>
            <a:r>
              <a:rPr lang="en-US" dirty="0"/>
              <a:t>Deeper look into the pooled OLS optimization of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62BD2-8A21-C5B8-F8BC-C926DB0B9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1E492-5BAB-084E-5EE2-3FF19986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0" y="1356153"/>
            <a:ext cx="6154526" cy="1512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FD3A5-035D-6B2A-D7AE-AB843B40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277471"/>
            <a:ext cx="40386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1396BE-A3AF-0226-0C37-5B7741F5D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53" y="3192463"/>
            <a:ext cx="5207000" cy="2984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FEDCE-0A0E-A58A-6A2A-8302EE7FB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1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1FFB-B732-4593-353D-DB5A0755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172" y="136525"/>
            <a:ext cx="10515600" cy="727951"/>
          </a:xfrm>
        </p:spPr>
        <p:txBody>
          <a:bodyPr/>
          <a:lstStyle/>
          <a:p>
            <a:r>
              <a:rPr lang="en-US" dirty="0"/>
              <a:t>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F754A-4F21-D0E9-E891-4378F1691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15F62-560D-F8C9-7CA0-3EA8F1F6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AABAB-9278-00D2-E4CE-EA75A87F5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2" y="1043785"/>
            <a:ext cx="7772400" cy="1613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E5648-45E7-DD0D-D6FD-D79AAC6E3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62" y="2811882"/>
            <a:ext cx="7772400" cy="35444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F3B167-F5C8-9D75-061B-16BB7E77FC40}"/>
              </a:ext>
            </a:extLst>
          </p:cNvPr>
          <p:cNvSpPr/>
          <p:nvPr/>
        </p:nvSpPr>
        <p:spPr>
          <a:xfrm>
            <a:off x="4939862" y="1017991"/>
            <a:ext cx="515007" cy="4167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633C5D-0027-8DB4-1DFD-ECFCA1576EFA}"/>
              </a:ext>
            </a:extLst>
          </p:cNvPr>
          <p:cNvSpPr/>
          <p:nvPr/>
        </p:nvSpPr>
        <p:spPr>
          <a:xfrm>
            <a:off x="7362497" y="1251005"/>
            <a:ext cx="614854" cy="49752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B4D3D3-0C3E-1BF3-49DE-51A8A11C8064}"/>
              </a:ext>
            </a:extLst>
          </p:cNvPr>
          <p:cNvSpPr/>
          <p:nvPr/>
        </p:nvSpPr>
        <p:spPr>
          <a:xfrm>
            <a:off x="4535214" y="3090641"/>
            <a:ext cx="993227" cy="4167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FB29FE-93E4-E0A6-6F4B-6AB5AF65AE6F}"/>
              </a:ext>
            </a:extLst>
          </p:cNvPr>
          <p:cNvSpPr/>
          <p:nvPr/>
        </p:nvSpPr>
        <p:spPr>
          <a:xfrm>
            <a:off x="7919543" y="3122171"/>
            <a:ext cx="1445173" cy="41671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3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FD28A-1347-12CC-10BA-D021A2AE1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ECA87-148B-86C4-9D28-C3B7AF6D5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Gamma</a:t>
            </a:r>
          </a:p>
          <a:p>
            <a:pPr lvl="1"/>
            <a:r>
              <a:rPr lang="en-US" dirty="0"/>
              <a:t>Gamma estimators are consistent </a:t>
            </a:r>
          </a:p>
          <a:p>
            <a:pPr lvl="1"/>
            <a:r>
              <a:rPr lang="en-US" dirty="0"/>
              <a:t>Normal asymptotic error</a:t>
            </a:r>
          </a:p>
          <a:p>
            <a:r>
              <a:rPr lang="en-US" dirty="0"/>
              <a:t>Factor returns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D295A-1E2D-BAF6-59AD-F256B842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E3E02-A7AA-5687-9EA2-0E53313A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3558072"/>
            <a:ext cx="6766034" cy="29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7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D731-1CDB-6866-DB40-5270C555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23" y="136525"/>
            <a:ext cx="10515600" cy="710640"/>
          </a:xfrm>
        </p:spPr>
        <p:txBody>
          <a:bodyPr/>
          <a:lstStyle/>
          <a:p>
            <a:r>
              <a:rPr lang="en-US" dirty="0"/>
              <a:t>Applications – International Macroeconomics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8BED6-A40E-97C2-99E1-EE3A81061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007" y="1184747"/>
            <a:ext cx="4908175" cy="433168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Target:</a:t>
            </a:r>
          </a:p>
          <a:p>
            <a:pPr lvl="1"/>
            <a:r>
              <a:rPr lang="en-US" dirty="0"/>
              <a:t>GDP growth</a:t>
            </a:r>
          </a:p>
          <a:p>
            <a:r>
              <a:rPr lang="en-US" dirty="0"/>
              <a:t>Universe: </a:t>
            </a:r>
          </a:p>
          <a:p>
            <a:pPr lvl="1"/>
            <a:r>
              <a:rPr lang="en-US" dirty="0"/>
              <a:t>industrial/developed and emerging country groups (45 countries)</a:t>
            </a:r>
          </a:p>
          <a:p>
            <a:r>
              <a:rPr lang="en-US" dirty="0"/>
              <a:t>Variables: 9 </a:t>
            </a:r>
          </a:p>
          <a:p>
            <a:r>
              <a:rPr lang="en-US" dirty="0"/>
              <a:t>Data Frequency: </a:t>
            </a:r>
          </a:p>
          <a:p>
            <a:pPr lvl="1"/>
            <a:r>
              <a:rPr lang="en-US" dirty="0"/>
              <a:t>annual  </a:t>
            </a:r>
          </a:p>
          <a:p>
            <a:r>
              <a:rPr lang="en-US" dirty="0"/>
              <a:t>Data range: </a:t>
            </a:r>
          </a:p>
          <a:p>
            <a:pPr lvl="1"/>
            <a:r>
              <a:rPr lang="en-US" dirty="0"/>
              <a:t>1961 to 2015, T=55</a:t>
            </a:r>
          </a:p>
          <a:p>
            <a:r>
              <a:rPr lang="en-US" dirty="0"/>
              <a:t>Preprocessing:  </a:t>
            </a:r>
          </a:p>
          <a:p>
            <a:pPr lvl="1"/>
            <a:r>
              <a:rPr lang="en-US" dirty="0"/>
              <a:t>demean following KOP (*)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E9E4F-AA9B-FD1A-9A6B-E958E5B11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AC77C-01FC-3180-14C9-E3DC2D117A44}"/>
              </a:ext>
            </a:extLst>
          </p:cNvPr>
          <p:cNvSpPr txBox="1"/>
          <p:nvPr/>
        </p:nvSpPr>
        <p:spPr>
          <a:xfrm>
            <a:off x="215153" y="6096000"/>
            <a:ext cx="1169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 Reference: </a:t>
            </a:r>
            <a:r>
              <a:rPr lang="en-US" i="0" strike="noStrike" dirty="0">
                <a:effectLst/>
              </a:rPr>
              <a:t>Ayhan Kose</a:t>
            </a:r>
            <a:r>
              <a:rPr lang="en-US" i="0" dirty="0">
                <a:effectLst/>
              </a:rPr>
              <a:t> ; </a:t>
            </a:r>
            <a:r>
              <a:rPr lang="en-US" i="0" strike="noStrike" dirty="0">
                <a:effectLst/>
              </a:rPr>
              <a:t>Eswar S Prasad</a:t>
            </a:r>
            <a:r>
              <a:rPr lang="en-US" i="0" dirty="0">
                <a:effectLst/>
              </a:rPr>
              <a:t> ; </a:t>
            </a:r>
            <a:r>
              <a:rPr lang="en-US" i="0" strike="noStrike" dirty="0">
                <a:effectLst/>
              </a:rPr>
              <a:t>Christopher </a:t>
            </a:r>
            <a:r>
              <a:rPr lang="en-US" i="0" strike="noStrike" dirty="0" err="1">
                <a:effectLst/>
              </a:rPr>
              <a:t>Otrok</a:t>
            </a:r>
            <a:r>
              <a:rPr lang="en-US" i="0" strike="noStrike" dirty="0">
                <a:effectLst/>
              </a:rPr>
              <a:t> , 2008, </a:t>
            </a:r>
            <a:r>
              <a:rPr lang="en-US" i="0" dirty="0">
                <a:effectLst/>
                <a:hlinkClick r:id="rId2"/>
              </a:rPr>
              <a:t>Global Business Cycles: Convergence or Decoupling</a:t>
            </a:r>
            <a:r>
              <a:rPr lang="en-US" i="0" dirty="0">
                <a:effectLst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BDDF-5711-6E89-C27C-CA355071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259" y="1814648"/>
            <a:ext cx="6619069" cy="35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1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EFBE-A4C0-D996-B072-53C09C62C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36525"/>
            <a:ext cx="10515600" cy="773393"/>
          </a:xfrm>
        </p:spPr>
        <p:txBody>
          <a:bodyPr/>
          <a:lstStyle/>
          <a:p>
            <a:r>
              <a:rPr lang="en-US" dirty="0"/>
              <a:t>Applications – International Macroeconomics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32D9-C0E1-278A-7F33-454D94F0D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27225-8852-0FFF-D513-36857772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F2A24-FD4A-B661-7375-2C1D0F4A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09918"/>
            <a:ext cx="5365945" cy="2405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D4586-9C6B-F9E6-B639-FE86C3C1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794" y="2519082"/>
            <a:ext cx="6210206" cy="39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34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B7B48-3E7C-A856-1B41-06B5BF4F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58" y="136525"/>
            <a:ext cx="10515600" cy="513416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 -  Asset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64059-2786-FB16-28AA-91499D1BA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28" y="106667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Size: 2.9 millions stock observations of excess stock return </a:t>
            </a:r>
          </a:p>
          <a:p>
            <a:pPr lvl="1"/>
            <a:r>
              <a:rPr lang="en-US" dirty="0"/>
              <a:t>Frequency: monthly</a:t>
            </a:r>
          </a:p>
          <a:p>
            <a:pPr lvl="1"/>
            <a:r>
              <a:rPr lang="en-US" dirty="0"/>
              <a:t>Range: 1965-2018</a:t>
            </a:r>
          </a:p>
          <a:p>
            <a:pPr lvl="1"/>
            <a:r>
              <a:rPr lang="en-US" dirty="0"/>
              <a:t>Out of sample:</a:t>
            </a:r>
          </a:p>
          <a:p>
            <a:pPr lvl="2"/>
            <a:r>
              <a:rPr lang="en-US" dirty="0"/>
              <a:t>Newly listed firms, defined as the first 12 months following a firm’s IPO </a:t>
            </a:r>
          </a:p>
          <a:p>
            <a:pPr lvl="2"/>
            <a:r>
              <a:rPr lang="en-US" dirty="0"/>
              <a:t>In the data, 21275 firms have an IPO, </a:t>
            </a:r>
            <a:r>
              <a:rPr lang="en-US" dirty="0" err="1"/>
              <a:t>I,e</a:t>
            </a:r>
            <a:r>
              <a:rPr lang="en-US" dirty="0"/>
              <a:t>, 249,414 out of sample observations </a:t>
            </a:r>
          </a:p>
          <a:p>
            <a:pPr lvl="1"/>
            <a:r>
              <a:rPr lang="en-US" dirty="0"/>
              <a:t>In-sample:</a:t>
            </a:r>
          </a:p>
          <a:p>
            <a:pPr lvl="2"/>
            <a:r>
              <a:rPr lang="en-US" dirty="0"/>
              <a:t>2.6 millions observations </a:t>
            </a:r>
          </a:p>
          <a:p>
            <a:pPr lvl="1"/>
            <a:endParaRPr lang="en-US" dirty="0"/>
          </a:p>
          <a:p>
            <a:r>
              <a:rPr lang="en-US" dirty="0"/>
              <a:t>Instrument variables: </a:t>
            </a:r>
          </a:p>
          <a:p>
            <a:pPr lvl="1"/>
            <a:r>
              <a:rPr lang="en-US" dirty="0"/>
              <a:t>lagged 93 associated firm characteristics</a:t>
            </a:r>
          </a:p>
          <a:p>
            <a:pPr lvl="1"/>
            <a:r>
              <a:rPr lang="en-US" dirty="0"/>
              <a:t>Transformed into ranks on the interval [-0.5, 0.5]</a:t>
            </a:r>
          </a:p>
          <a:p>
            <a:pPr lvl="1"/>
            <a:r>
              <a:rPr lang="en-US" dirty="0"/>
              <a:t>Any missing characteristic is assigned the value 0: a replacement with the cross-sectional mean/median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9258F-2D7A-D896-63A9-E1716C16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56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6012-46EA-2F0F-04A9-3211A3DF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10515600" cy="741299"/>
          </a:xfrm>
        </p:spPr>
        <p:txBody>
          <a:bodyPr/>
          <a:lstStyle/>
          <a:p>
            <a:r>
              <a:rPr lang="en-US" dirty="0"/>
              <a:t>Characteristics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A1B4F-FA21-9FB7-BF13-A2CE8A698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40189-76D3-2305-B79F-DFA1FB19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4EBE7-2FB3-779D-3E66-72B93658C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7128"/>
            <a:ext cx="7772400" cy="472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FC2C-8AC2-AB63-FDDB-648FF0B4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4F57A-3F72-731D-E704-BA2FF06E7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FD560-4931-E523-F253-7EE0A571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414EB-B871-178F-0BB6-B68971D83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1093"/>
            <a:ext cx="7772400" cy="457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94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5481-1A17-780D-5705-180DF8570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96" y="150367"/>
            <a:ext cx="10515600" cy="1061339"/>
          </a:xfrm>
        </p:spPr>
        <p:txBody>
          <a:bodyPr/>
          <a:lstStyle/>
          <a:p>
            <a:r>
              <a:rPr lang="en-US" dirty="0"/>
              <a:t>Characteristics (3)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D1653-0CBE-D491-51AE-2F3166ED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CA329-A017-8D77-204B-B5E5C917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D02A6-9ADA-CAAC-A393-1043D96A0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88" y="1391093"/>
            <a:ext cx="7772400" cy="47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68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171C-A8BE-C869-B154-AC558D8D5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138385"/>
            <a:ext cx="2556641" cy="108530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33E8F-0705-FCB5-1270-133756AF0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AAF8A-447E-2476-93AE-D6DB9E64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2382D-6382-A2C2-C056-1C1D25E8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592" y="260712"/>
            <a:ext cx="7772400" cy="4003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8CE32-0EDE-1E8B-21F7-D848BFB5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24" y="4461312"/>
            <a:ext cx="6595872" cy="18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72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3C5ED-9B58-E1B7-3B0B-8FD573E57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23565" cy="710640"/>
          </a:xfrm>
        </p:spPr>
        <p:txBody>
          <a:bodyPr/>
          <a:lstStyle/>
          <a:p>
            <a:r>
              <a:rPr lang="en-US" dirty="0"/>
              <a:t>IPCA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32923-D9DB-4C30-2E5A-1629419E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0CE5-BC44-4DC9-4505-4B121B8B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34309"/>
            <a:ext cx="7772400" cy="5842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6DF73D-A908-EEDD-4AF3-EE97F2621AE9}"/>
              </a:ext>
            </a:extLst>
          </p:cNvPr>
          <p:cNvSpPr txBox="1"/>
          <p:nvPr/>
        </p:nvSpPr>
        <p:spPr>
          <a:xfrm>
            <a:off x="4446494" y="637390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655CA-86CB-73D2-9B07-C3FE443D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68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1109-B899-D985-A3FE-9FCDEF187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4CC9B-078C-CDD3-B58F-12EE3B0C4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391B5-1488-9E84-2646-01F3F2FE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02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9170-4E7C-7EDB-E1F5-308078E4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449A9-4390-8D98-62E1-22C1C7686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Papers:</a:t>
            </a:r>
          </a:p>
          <a:p>
            <a:pPr lvl="1"/>
            <a:r>
              <a:rPr lang="en-US" dirty="0"/>
              <a:t>Bryan Kelly , Seth Pruitt, Yinan </a:t>
            </a:r>
            <a:r>
              <a:rPr lang="en-US" dirty="0" err="1"/>
              <a:t>Su</a:t>
            </a:r>
            <a:r>
              <a:rPr lang="en-US" dirty="0"/>
              <a:t>, 2018, Characteristics are covariances: a unified model of risk and return.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Kevin Murphy, 2022, </a:t>
            </a:r>
            <a:r>
              <a:rPr lang="en-US" dirty="0">
                <a:hlinkClick r:id="rId2"/>
              </a:rPr>
              <a:t>Probabilistic Machine Learning, An Introduction</a:t>
            </a:r>
            <a:r>
              <a:rPr lang="en-US" dirty="0"/>
              <a:t>, The MIT Press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DC7AC-86BD-2121-1728-C3A49800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84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FCD8-89A7-5338-DBED-DD509734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3D748-1DA9-51C3-A6A7-8BDFD4AC4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PCA </a:t>
            </a:r>
          </a:p>
          <a:p>
            <a:pPr lvl="1"/>
            <a:r>
              <a:rPr lang="en-US" dirty="0"/>
              <a:t>For dimension reduction	</a:t>
            </a:r>
          </a:p>
          <a:p>
            <a:pPr lvl="1"/>
            <a:r>
              <a:rPr lang="en-US" dirty="0"/>
              <a:t>For latent factor discovery in asset pricing </a:t>
            </a:r>
          </a:p>
          <a:p>
            <a:pPr lvl="1"/>
            <a:r>
              <a:rPr lang="en-US" dirty="0"/>
              <a:t>Limitations </a:t>
            </a:r>
          </a:p>
          <a:p>
            <a:r>
              <a:rPr lang="en-US" dirty="0"/>
              <a:t>Instrumented PCA</a:t>
            </a:r>
          </a:p>
          <a:p>
            <a:pPr lvl="1"/>
            <a:r>
              <a:rPr lang="en-US" dirty="0"/>
              <a:t>Formulation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Theoretical Guarantees 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Macro-</a:t>
            </a:r>
            <a:r>
              <a:rPr lang="en-US" dirty="0" err="1"/>
              <a:t>conomics</a:t>
            </a:r>
            <a:endParaRPr lang="en-US" dirty="0"/>
          </a:p>
          <a:p>
            <a:pPr lvl="1"/>
            <a:r>
              <a:rPr lang="en-US" dirty="0"/>
              <a:t>Asset pricing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D5FE8-D7F6-A83E-00C1-A52D08FCB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3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E249F-39CC-3F23-32F1-4960E109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17" y="117153"/>
            <a:ext cx="10515600" cy="758502"/>
          </a:xfrm>
        </p:spPr>
        <p:txBody>
          <a:bodyPr/>
          <a:lstStyle/>
          <a:p>
            <a:r>
              <a:rPr lang="en-US" dirty="0"/>
              <a:t>PCA for 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A8EC-96F6-0435-FD79-C7D78668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D6882-46FE-1830-A9EA-AB08A7F1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B160-76AE-E54C-BA79-58CAE51838DF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4816D-B7A3-75CB-EC97-7C2DB08B3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17" y="875655"/>
            <a:ext cx="5545734" cy="3337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49EFC-0A06-6219-B0A4-97625409A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748" y="870005"/>
            <a:ext cx="5476574" cy="3173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96497B-4F3C-E5C2-BCD1-490A77C5A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38" y="4256896"/>
            <a:ext cx="3704923" cy="246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09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3F54-7E67-60F5-7B01-599F03A5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09" y="16259"/>
            <a:ext cx="3435417" cy="664778"/>
          </a:xfrm>
        </p:spPr>
        <p:txBody>
          <a:bodyPr>
            <a:normAutofit fontScale="90000"/>
          </a:bodyPr>
          <a:lstStyle/>
          <a:p>
            <a:r>
              <a:rPr lang="en-US" dirty="0"/>
              <a:t>PCA with 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83180-4711-BB19-2FF0-98D7744FE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DC29F-B311-8BC9-0ACA-2883A4F2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B160-76AE-E54C-BA79-58CAE51838D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386A4-04F1-E9B0-039C-7C353E00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" y="780072"/>
            <a:ext cx="5599155" cy="5297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DC88D-1846-322A-7E1F-0A04639EB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79" y="523157"/>
            <a:ext cx="5224304" cy="5653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139AF9-6512-029F-9C8D-623A0A485995}"/>
              </a:ext>
            </a:extLst>
          </p:cNvPr>
          <p:cNvSpPr txBox="1"/>
          <p:nvPr/>
        </p:nvSpPr>
        <p:spPr>
          <a:xfrm>
            <a:off x="5691979" y="6352143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8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05D9B-36D6-ACF1-9289-1E188233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for latent factors discovery in asset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BA6E2-597C-A321-DF4D-47163902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D8E88-E659-5A3F-973F-FEE8E6B5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4FAAC-CE71-1B4C-17C5-FCC1AD7B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13" y="2006314"/>
            <a:ext cx="11374973" cy="398995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6331E3-1D8C-587F-486B-6BF3DC26B5E6}"/>
              </a:ext>
            </a:extLst>
          </p:cNvPr>
          <p:cNvSpPr/>
          <p:nvPr/>
        </p:nvSpPr>
        <p:spPr>
          <a:xfrm>
            <a:off x="408513" y="2606040"/>
            <a:ext cx="8202087" cy="44805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2CEB97-1C2E-1ED4-46CA-DBB28B41C705}"/>
              </a:ext>
            </a:extLst>
          </p:cNvPr>
          <p:cNvSpPr/>
          <p:nvPr/>
        </p:nvSpPr>
        <p:spPr>
          <a:xfrm>
            <a:off x="1580418" y="3211862"/>
            <a:ext cx="752880" cy="36165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E93F153-2CC0-53C0-8AF3-FEBCEDF19775}"/>
              </a:ext>
            </a:extLst>
          </p:cNvPr>
          <p:cNvSpPr/>
          <p:nvPr/>
        </p:nvSpPr>
        <p:spPr>
          <a:xfrm>
            <a:off x="934031" y="5182551"/>
            <a:ext cx="1041913" cy="44805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4B596D-298B-E550-5CEB-676A7B464933}"/>
              </a:ext>
            </a:extLst>
          </p:cNvPr>
          <p:cNvSpPr/>
          <p:nvPr/>
        </p:nvSpPr>
        <p:spPr>
          <a:xfrm>
            <a:off x="5575042" y="4830455"/>
            <a:ext cx="1041913" cy="44805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1C0A1-13B0-F94C-9DE9-516EE89F6642}"/>
              </a:ext>
            </a:extLst>
          </p:cNvPr>
          <p:cNvSpPr/>
          <p:nvPr/>
        </p:nvSpPr>
        <p:spPr>
          <a:xfrm>
            <a:off x="4171911" y="5594573"/>
            <a:ext cx="5833937" cy="44805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791B-6A1F-2C76-2E05-86E58E692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8" y="136525"/>
            <a:ext cx="10376338" cy="854075"/>
          </a:xfrm>
        </p:spPr>
        <p:txBody>
          <a:bodyPr/>
          <a:lstStyle/>
          <a:p>
            <a:r>
              <a:rPr lang="en-US" dirty="0"/>
              <a:t>Limitation of PCA in asset 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72CF4-C3B6-4CEB-2B4E-EE45F8D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challenges when:</a:t>
            </a:r>
          </a:p>
          <a:p>
            <a:pPr lvl="1"/>
            <a:r>
              <a:rPr lang="en-US" dirty="0"/>
              <a:t> panel dimensions are large </a:t>
            </a:r>
          </a:p>
          <a:p>
            <a:pPr lvl="1"/>
            <a:r>
              <a:rPr lang="en-US" dirty="0"/>
              <a:t>Loadings are time-varying </a:t>
            </a:r>
          </a:p>
          <a:p>
            <a:r>
              <a:rPr lang="en-US" dirty="0"/>
              <a:t>Interpretability of the latent factors </a:t>
            </a:r>
          </a:p>
          <a:p>
            <a:r>
              <a:rPr lang="en-US" dirty="0"/>
              <a:t>Using side information (the characteristics of securities)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0B406-3C0E-BC4F-371E-EEC12D33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2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B932-BD1F-D1B7-599C-A03B5BD98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40310"/>
          </a:xfrm>
        </p:spPr>
        <p:txBody>
          <a:bodyPr>
            <a:normAutofit fontScale="90000"/>
          </a:bodyPr>
          <a:lstStyle/>
          <a:p>
            <a:r>
              <a:rPr lang="en-US" dirty="0"/>
              <a:t>Formulation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EC3EE-8219-3598-711A-2877000B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682435"/>
            <a:ext cx="7543800" cy="1638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7B6358-597C-14CD-55E2-4F0297B70462}"/>
              </a:ext>
            </a:extLst>
          </p:cNvPr>
          <p:cNvSpPr/>
          <p:nvPr/>
        </p:nvSpPr>
        <p:spPr>
          <a:xfrm>
            <a:off x="5253318" y="1456760"/>
            <a:ext cx="376517" cy="4258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DCDF7C-B00B-6789-01CB-B9A9DBBD67CC}"/>
              </a:ext>
            </a:extLst>
          </p:cNvPr>
          <p:cNvSpPr/>
          <p:nvPr/>
        </p:nvSpPr>
        <p:spPr>
          <a:xfrm>
            <a:off x="5253317" y="1927408"/>
            <a:ext cx="376517" cy="425823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0093F0-A753-F81C-7AD6-3A0164B6A1AE}"/>
              </a:ext>
            </a:extLst>
          </p:cNvPr>
          <p:cNvSpPr/>
          <p:nvPr/>
        </p:nvSpPr>
        <p:spPr>
          <a:xfrm>
            <a:off x="6096000" y="1456759"/>
            <a:ext cx="251012" cy="42582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58C17D-5CD2-5B89-65ED-926D2BF3975D}"/>
              </a:ext>
            </a:extLst>
          </p:cNvPr>
          <p:cNvSpPr/>
          <p:nvPr/>
        </p:nvSpPr>
        <p:spPr>
          <a:xfrm>
            <a:off x="5791199" y="1456759"/>
            <a:ext cx="251012" cy="425823"/>
          </a:xfrm>
          <a:prstGeom prst="round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A1C148-6F44-0B41-836A-FAE877092072}"/>
              </a:ext>
            </a:extLst>
          </p:cNvPr>
          <p:cNvSpPr/>
          <p:nvPr/>
        </p:nvSpPr>
        <p:spPr>
          <a:xfrm>
            <a:off x="6051180" y="1909477"/>
            <a:ext cx="251012" cy="425823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AF9105-F5ED-AE3F-85A2-0D171899CBC1}"/>
              </a:ext>
            </a:extLst>
          </p:cNvPr>
          <p:cNvSpPr/>
          <p:nvPr/>
        </p:nvSpPr>
        <p:spPr>
          <a:xfrm>
            <a:off x="5791199" y="1903877"/>
            <a:ext cx="251012" cy="4258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972B26-E953-111D-8DEF-FB919C02E30D}"/>
              </a:ext>
            </a:extLst>
          </p:cNvPr>
          <p:cNvCxnSpPr>
            <a:cxnSpLocks/>
          </p:cNvCxnSpPr>
          <p:nvPr/>
        </p:nvCxnSpPr>
        <p:spPr>
          <a:xfrm flipH="1">
            <a:off x="6221506" y="316562"/>
            <a:ext cx="564776" cy="110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E7895B-6E7D-3F74-F65A-DF869D9F0FF0}"/>
              </a:ext>
            </a:extLst>
          </p:cNvPr>
          <p:cNvCxnSpPr>
            <a:cxnSpLocks/>
          </p:cNvCxnSpPr>
          <p:nvPr/>
        </p:nvCxnSpPr>
        <p:spPr>
          <a:xfrm flipH="1" flipV="1">
            <a:off x="6176686" y="2359949"/>
            <a:ext cx="412377" cy="5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E5A0AF7-B7DF-A64A-4CCB-804F508CD620}"/>
              </a:ext>
            </a:extLst>
          </p:cNvPr>
          <p:cNvSpPr txBox="1"/>
          <p:nvPr/>
        </p:nvSpPr>
        <p:spPr>
          <a:xfrm>
            <a:off x="6823025" y="48463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Factor returns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073169-3798-4AD0-7D14-6FF48071A48C}"/>
              </a:ext>
            </a:extLst>
          </p:cNvPr>
          <p:cNvSpPr txBox="1"/>
          <p:nvPr/>
        </p:nvSpPr>
        <p:spPr>
          <a:xfrm>
            <a:off x="6587942" y="2808411"/>
            <a:ext cx="3709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Instrument to factor map</a:t>
            </a:r>
          </a:p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(independent of time and securities)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F984C-8BCE-7528-9E1D-46B5A75B11FD}"/>
              </a:ext>
            </a:extLst>
          </p:cNvPr>
          <p:cNvSpPr txBox="1"/>
          <p:nvPr/>
        </p:nvSpPr>
        <p:spPr>
          <a:xfrm>
            <a:off x="2447815" y="2803925"/>
            <a:ext cx="259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Instrument to factor map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794CF0-CBDF-71B5-A07A-FBF31B6513E3}"/>
              </a:ext>
            </a:extLst>
          </p:cNvPr>
          <p:cNvCxnSpPr>
            <a:cxnSpLocks/>
          </p:cNvCxnSpPr>
          <p:nvPr/>
        </p:nvCxnSpPr>
        <p:spPr>
          <a:xfrm flipV="1">
            <a:off x="4526221" y="2210011"/>
            <a:ext cx="611499" cy="59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221001-EE98-802B-D137-FC85DB2804B2}"/>
              </a:ext>
            </a:extLst>
          </p:cNvPr>
          <p:cNvCxnSpPr>
            <a:cxnSpLocks/>
          </p:cNvCxnSpPr>
          <p:nvPr/>
        </p:nvCxnSpPr>
        <p:spPr>
          <a:xfrm flipV="1">
            <a:off x="5454590" y="2394677"/>
            <a:ext cx="390401" cy="77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D27BFA7-6017-2D5D-091E-FC36AEFEF6A8}"/>
              </a:ext>
            </a:extLst>
          </p:cNvPr>
          <p:cNvSpPr txBox="1"/>
          <p:nvPr/>
        </p:nvSpPr>
        <p:spPr>
          <a:xfrm>
            <a:off x="4345996" y="3198753"/>
            <a:ext cx="2157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Instrument variables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8928D0-D9FD-E2FA-FD59-EAD9D20F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815" y="4175331"/>
            <a:ext cx="7734300" cy="749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ACA4156-A00C-CE6F-4A52-BAA33E7E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45" y="4940300"/>
            <a:ext cx="7658100" cy="124460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9835076-924D-60AC-38E6-5C4AF0D8B4A5}"/>
              </a:ext>
            </a:extLst>
          </p:cNvPr>
          <p:cNvSpPr/>
          <p:nvPr/>
        </p:nvSpPr>
        <p:spPr>
          <a:xfrm>
            <a:off x="4738533" y="5576702"/>
            <a:ext cx="345398" cy="47447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E3C3BA-A6DF-BDE0-1D0B-23C6C48C2363}"/>
              </a:ext>
            </a:extLst>
          </p:cNvPr>
          <p:cNvSpPr/>
          <p:nvPr/>
        </p:nvSpPr>
        <p:spPr>
          <a:xfrm>
            <a:off x="3935507" y="5618325"/>
            <a:ext cx="376517" cy="4258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6285D9-1005-FF3C-260F-46AD7FE76E02}"/>
              </a:ext>
            </a:extLst>
          </p:cNvPr>
          <p:cNvSpPr/>
          <p:nvPr/>
        </p:nvSpPr>
        <p:spPr>
          <a:xfrm>
            <a:off x="4478556" y="5607425"/>
            <a:ext cx="251012" cy="4258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1E3C36-D636-0B78-C726-B424608F7D58}"/>
              </a:ext>
            </a:extLst>
          </p:cNvPr>
          <p:cNvCxnSpPr>
            <a:cxnSpLocks/>
          </p:cNvCxnSpPr>
          <p:nvPr/>
        </p:nvCxnSpPr>
        <p:spPr>
          <a:xfrm>
            <a:off x="4831970" y="441302"/>
            <a:ext cx="537006" cy="91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1A8C0F-9307-AB17-F956-A02C428B5EE3}"/>
              </a:ext>
            </a:extLst>
          </p:cNvPr>
          <p:cNvSpPr txBox="1"/>
          <p:nvPr/>
        </p:nvSpPr>
        <p:spPr>
          <a:xfrm>
            <a:off x="3044816" y="53173"/>
            <a:ext cx="195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Securities Returns 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337F2D9-659D-69F7-1E4C-0C3ABF38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6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3839-84D6-E27F-0D74-473F683E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88" y="69009"/>
            <a:ext cx="10515600" cy="612028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75371-D3CD-53C9-8747-3C7E83018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73" y="135731"/>
            <a:ext cx="7734300" cy="223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1F4945-4CC6-92A3-1F55-2AACF099BE84}"/>
              </a:ext>
            </a:extLst>
          </p:cNvPr>
          <p:cNvSpPr txBox="1"/>
          <p:nvPr/>
        </p:nvSpPr>
        <p:spPr>
          <a:xfrm>
            <a:off x="322729" y="2883173"/>
            <a:ext cx="17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Fix factor returns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2178C-3061-4625-F912-4BFCA981A033}"/>
              </a:ext>
            </a:extLst>
          </p:cNvPr>
          <p:cNvSpPr txBox="1"/>
          <p:nvPr/>
        </p:nvSpPr>
        <p:spPr>
          <a:xfrm>
            <a:off x="85165" y="4707176"/>
            <a:ext cx="401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Fix instrument-to-factors map (Gamma)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483A90-1DBF-53D7-1D8A-11EC8AD0D8A9}"/>
              </a:ext>
            </a:extLst>
          </p:cNvPr>
          <p:cNvGrpSpPr/>
          <p:nvPr/>
        </p:nvGrpSpPr>
        <p:grpSpPr>
          <a:xfrm>
            <a:off x="1213485" y="3252505"/>
            <a:ext cx="7765676" cy="1534648"/>
            <a:chOff x="2734235" y="3097259"/>
            <a:chExt cx="7765676" cy="15346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6814EB-50EE-6F54-93A6-4B767BFA5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711" y="3196807"/>
              <a:ext cx="7696200" cy="14351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232068-9679-93FB-033D-E17640B590C4}"/>
                </a:ext>
              </a:extLst>
            </p:cNvPr>
            <p:cNvSpPr/>
            <p:nvPr/>
          </p:nvSpPr>
          <p:spPr>
            <a:xfrm>
              <a:off x="2734235" y="3097259"/>
              <a:ext cx="3505200" cy="434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F2B729A-5CBD-D197-E6BD-F71037B3FD76}"/>
              </a:ext>
            </a:extLst>
          </p:cNvPr>
          <p:cNvSpPr/>
          <p:nvPr/>
        </p:nvSpPr>
        <p:spPr>
          <a:xfrm>
            <a:off x="5558117" y="4106165"/>
            <a:ext cx="2286000" cy="54722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546B0-08A8-0EC6-5058-17DC3D1246CF}"/>
              </a:ext>
            </a:extLst>
          </p:cNvPr>
          <p:cNvSpPr txBox="1"/>
          <p:nvPr/>
        </p:nvSpPr>
        <p:spPr>
          <a:xfrm>
            <a:off x="311276" y="2464067"/>
            <a:ext cx="104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Alternating Least Squares (ALS)</a:t>
            </a:r>
            <a:r>
              <a:rPr lang="en-US" dirty="0"/>
              <a:t>: typically used in the context of matrix factorization and recommender systems</a:t>
            </a:r>
            <a:endParaRPr lang="en-US" u="sng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983C6B-B90D-53A6-8198-9BE87D0A784A}"/>
              </a:ext>
            </a:extLst>
          </p:cNvPr>
          <p:cNvSpPr/>
          <p:nvPr/>
        </p:nvSpPr>
        <p:spPr>
          <a:xfrm>
            <a:off x="2438401" y="3643629"/>
            <a:ext cx="1730188" cy="382263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B1441B-4F04-58CB-A752-B74C23219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309" y="5022718"/>
            <a:ext cx="7493000" cy="18415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80AD40-C9BF-8306-5D1D-29D9F6D05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8CBA-41D6-4A43-B3FE-F68CD1A6F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7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19386</TotalTime>
  <Words>392</Words>
  <Application>Microsoft Macintosh PowerPoint</Application>
  <PresentationFormat>Widescreen</PresentationFormat>
  <Paragraphs>103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Instrumented PCA</vt:lpstr>
      <vt:lpstr>IPCA</vt:lpstr>
      <vt:lpstr>Agenda</vt:lpstr>
      <vt:lpstr>PCA for dimension reduction</vt:lpstr>
      <vt:lpstr>PCA with SVD</vt:lpstr>
      <vt:lpstr>PCA for latent factors discovery in asset pricing</vt:lpstr>
      <vt:lpstr>Limitation of PCA in asset pricing</vt:lpstr>
      <vt:lpstr>Formulation</vt:lpstr>
      <vt:lpstr>Optimization</vt:lpstr>
      <vt:lpstr>Deeper look into the pooled OLS optimization of Gamma</vt:lpstr>
      <vt:lpstr>Normalization</vt:lpstr>
      <vt:lpstr>Theoretical Guarantees </vt:lpstr>
      <vt:lpstr>Applications – International Macroeconomics  </vt:lpstr>
      <vt:lpstr>Applications – International Macroeconomics </vt:lpstr>
      <vt:lpstr>Applications -  Asset pricing</vt:lpstr>
      <vt:lpstr>Characteristics (1) </vt:lpstr>
      <vt:lpstr>Characteristics (2) </vt:lpstr>
      <vt:lpstr>Characteristics (3) </vt:lpstr>
      <vt:lpstr>Results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Instrumented PCA</dc:title>
  <dc:creator>Microsoft Office User</dc:creator>
  <cp:lastModifiedBy>Microsoft Office User</cp:lastModifiedBy>
  <cp:revision>13</cp:revision>
  <dcterms:created xsi:type="dcterms:W3CDTF">2023-08-28T14:37:55Z</dcterms:created>
  <dcterms:modified xsi:type="dcterms:W3CDTF">2023-09-11T01:44:35Z</dcterms:modified>
</cp:coreProperties>
</file>